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erriweather Light"/>
      <p:regular r:id="rId20"/>
      <p:bold r:id="rId21"/>
      <p:italic r:id="rId22"/>
      <p:boldItalic r:id="rId23"/>
    </p:embeddedFont>
    <p:embeddedFont>
      <p:font typeface="Open Sans ExtraBold"/>
      <p:bold r:id="rId24"/>
      <p:boldItalic r:id="rId25"/>
    </p:embeddedFont>
    <p:embeddedFont>
      <p:font typeface="Oswald"/>
      <p:regular r:id="rId26"/>
      <p:bold r:id="rId27"/>
    </p:embeddedFont>
    <p:embeddedFont>
      <p:font typeface="Open Sans Ligh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Light-regular.fntdata"/><Relationship Id="rId22" Type="http://schemas.openxmlformats.org/officeDocument/2006/relationships/font" Target="fonts/MerriweatherLight-italic.fntdata"/><Relationship Id="rId21" Type="http://schemas.openxmlformats.org/officeDocument/2006/relationships/font" Target="fonts/MerriweatherLight-bold.fntdata"/><Relationship Id="rId24" Type="http://schemas.openxmlformats.org/officeDocument/2006/relationships/font" Target="fonts/OpenSansExtraBold-bold.fntdata"/><Relationship Id="rId23" Type="http://schemas.openxmlformats.org/officeDocument/2006/relationships/font" Target="fonts/Merriweather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OpenSansLight-regular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boldItalic.fntdata"/><Relationship Id="rId30" Type="http://schemas.openxmlformats.org/officeDocument/2006/relationships/font" Target="fonts/OpenSansLight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:notes"/>
          <p:cNvSpPr txBox="1"/>
          <p:nvPr/>
        </p:nvSpPr>
        <p:spPr>
          <a:xfrm>
            <a:off x="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13b205fcc_0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Thomas</a:t>
            </a:r>
            <a:endParaRPr sz="1600"/>
          </a:p>
        </p:txBody>
      </p:sp>
      <p:sp>
        <p:nvSpPr>
          <p:cNvPr id="161" name="Google Shape;161;g2a13b205fcc_0_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025a1c033_0_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Thomas</a:t>
            </a:r>
            <a:endParaRPr sz="1600"/>
          </a:p>
        </p:txBody>
      </p:sp>
      <p:sp>
        <p:nvSpPr>
          <p:cNvPr id="177" name="Google Shape;177;g2a025a1c033_0_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244b6bfd1_0_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Thomas</a:t>
            </a:r>
            <a:endParaRPr sz="1600"/>
          </a:p>
        </p:txBody>
      </p:sp>
      <p:sp>
        <p:nvSpPr>
          <p:cNvPr id="187" name="Google Shape;187;g26244b6bfd1_0_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025a1c033_0_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7" name="Google Shape;197;g2a025a1c033_0_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025a1c033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6" name="Google Shape;206;g2a025a1c033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244b6bfd1_0_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Thomas</a:t>
            </a:r>
            <a:endParaRPr sz="1600"/>
          </a:p>
        </p:txBody>
      </p:sp>
      <p:sp>
        <p:nvSpPr>
          <p:cNvPr id="215" name="Google Shape;215;g26244b6bfd1_0_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12bf8474_0_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Gregory</a:t>
            </a:r>
            <a:endParaRPr sz="1600"/>
          </a:p>
        </p:txBody>
      </p:sp>
      <p:sp>
        <p:nvSpPr>
          <p:cNvPr id="80" name="Google Shape;80;g23812bf8474_0_9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244b6bfd1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Gregory</a:t>
            </a:r>
            <a:endParaRPr sz="1600"/>
          </a:p>
        </p:txBody>
      </p:sp>
      <p:sp>
        <p:nvSpPr>
          <p:cNvPr id="88" name="Google Shape;88;g26244b6bfd1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244b6bfd1_0_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Gregory</a:t>
            </a:r>
            <a:endParaRPr sz="1600"/>
          </a:p>
        </p:txBody>
      </p:sp>
      <p:sp>
        <p:nvSpPr>
          <p:cNvPr id="97" name="Google Shape;97;g26244b6bfd1_0_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244b6bfd1_0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Jake</a:t>
            </a:r>
            <a:endParaRPr sz="1600"/>
          </a:p>
        </p:txBody>
      </p:sp>
      <p:sp>
        <p:nvSpPr>
          <p:cNvPr id="107" name="Google Shape;107;g26244b6bfd1_0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025a1c033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Jake</a:t>
            </a:r>
            <a:endParaRPr sz="1600"/>
          </a:p>
        </p:txBody>
      </p:sp>
      <p:sp>
        <p:nvSpPr>
          <p:cNvPr id="116" name="Google Shape;116;g2a025a1c033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025a1c033_0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Jake</a:t>
            </a:r>
            <a:endParaRPr sz="1600"/>
          </a:p>
        </p:txBody>
      </p:sp>
      <p:sp>
        <p:nvSpPr>
          <p:cNvPr id="125" name="Google Shape;125;g2a025a1c033_0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025a1c033_0_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Jake</a:t>
            </a:r>
            <a:endParaRPr sz="1600"/>
          </a:p>
        </p:txBody>
      </p:sp>
      <p:sp>
        <p:nvSpPr>
          <p:cNvPr id="134" name="Google Shape;134;g2a025a1c033_0_2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3b205fcc_1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Thomas</a:t>
            </a:r>
            <a:endParaRPr sz="1600"/>
          </a:p>
        </p:txBody>
      </p:sp>
      <p:sp>
        <p:nvSpPr>
          <p:cNvPr id="144" name="Google Shape;144;g2a13b205fcc_1_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633920"/>
            <a:ext cx="9143640" cy="50904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212760" y="2616840"/>
            <a:ext cx="184320" cy="461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8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4182840" y="4755240"/>
            <a:ext cx="4190760" cy="2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Department of Electrical and Computer Engineering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458200" y="4816440"/>
            <a:ext cx="360" cy="151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"/>
          <p:cNvSpPr/>
          <p:nvPr/>
        </p:nvSpPr>
        <p:spPr>
          <a:xfrm>
            <a:off x="8534520" y="4755240"/>
            <a:ext cx="53316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C8102E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0" y="3511440"/>
            <a:ext cx="9143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4"/>
          <p:cNvSpPr/>
          <p:nvPr/>
        </p:nvSpPr>
        <p:spPr>
          <a:xfrm>
            <a:off x="934588" y="717519"/>
            <a:ext cx="71625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Impacts of Power, Area, and Performance of Various Branch Predictors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120" y="4788720"/>
            <a:ext cx="2396160" cy="19692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934560" y="3822840"/>
            <a:ext cx="7162560" cy="6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strike="noStrike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Thomas Gaul, Jackson Hafele, Gregory Ling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CPR E 581 Final Project Fall 2023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3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Analysis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6" name="Google Shape;166;p23"/>
          <p:cNvGrpSpPr/>
          <p:nvPr/>
        </p:nvGrpSpPr>
        <p:grpSpPr>
          <a:xfrm>
            <a:off x="4409025" y="1545313"/>
            <a:ext cx="4450800" cy="2579950"/>
            <a:chOff x="4436250" y="1490863"/>
            <a:chExt cx="4450800" cy="2579950"/>
          </a:xfrm>
        </p:grpSpPr>
        <p:pic>
          <p:nvPicPr>
            <p:cNvPr id="167" name="Google Shape;16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36250" y="1490863"/>
              <a:ext cx="4172426" cy="257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3"/>
            <p:cNvSpPr txBox="1"/>
            <p:nvPr/>
          </p:nvSpPr>
          <p:spPr>
            <a:xfrm>
              <a:off x="5038125" y="3381300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NULL</a:t>
              </a:r>
              <a:endParaRPr sz="500"/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8243850" y="200802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TAGE</a:t>
              </a:r>
              <a:endParaRPr sz="500"/>
            </a:p>
          </p:txBody>
        </p:sp>
        <p:sp>
          <p:nvSpPr>
            <p:cNvPr id="170" name="Google Shape;170;p23"/>
            <p:cNvSpPr txBox="1"/>
            <p:nvPr/>
          </p:nvSpPr>
          <p:spPr>
            <a:xfrm>
              <a:off x="6176529" y="2008025"/>
              <a:ext cx="8295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GShare/Tournament</a:t>
              </a:r>
              <a:endParaRPr sz="500"/>
            </a:p>
          </p:txBody>
        </p:sp>
        <p:sp>
          <p:nvSpPr>
            <p:cNvPr id="171" name="Google Shape;171;p23"/>
            <p:cNvSpPr txBox="1"/>
            <p:nvPr/>
          </p:nvSpPr>
          <p:spPr>
            <a:xfrm>
              <a:off x="5943075" y="227592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Global</a:t>
              </a:r>
              <a:r>
                <a:rPr lang="en-US" sz="500"/>
                <a:t>/L</a:t>
              </a:r>
              <a:r>
                <a:rPr lang="en-US" sz="500"/>
                <a:t>ocal</a:t>
              </a:r>
              <a:endParaRPr sz="500"/>
            </a:p>
          </p:txBody>
        </p:sp>
        <p:pic>
          <p:nvPicPr>
            <p:cNvPr id="172" name="Google Shape;17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6252" y="3562550"/>
              <a:ext cx="62625" cy="32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3"/>
          <p:cNvSpPr/>
          <p:nvPr/>
        </p:nvSpPr>
        <p:spPr>
          <a:xfrm>
            <a:off x="427925" y="1554700"/>
            <a:ext cx="3993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NULL consumed marginally less LUTs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Utilization of Global, Local, and GShare very similar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TAGE consumed far more LUTs, little performance benefit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How much could changing global/local sizes affect each predictor?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204325" y="2265050"/>
            <a:ext cx="6432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4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Future Work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4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481600" y="1424050"/>
            <a:ext cx="46011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Additional Benchmarks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Run full benchmarks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Multiple configurations for one predictor type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Hardware Security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50" y="1363800"/>
            <a:ext cx="2277500" cy="2925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Conclusion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5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680" y="4261750"/>
            <a:ext cx="10924" cy="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575200" y="1608300"/>
            <a:ext cx="69336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Successfully generated RTL for 6 branch prediction schemes with BOOM Core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Attained Vivado implementation results for area, power, and timing reports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Compared the performance impacts of all 6 branch predictors for BZIP2, ASTER, and MCF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References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6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575200" y="1608300"/>
            <a:ext cx="81360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A. Amid, D. Biancolin, A. Gonzalez, D. Grubb, S. Karandikar,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H. Liew, A. Magyar, H. Mao, A. Ou, N. Pemberton, P. Rigge,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C. Schmidt, J. Wright, J. Zhao, Y. S. Shao, K. Asanovi ́c, and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B. Nikoli ́c, “Chipyard: Integrated design, simulation, and im-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plementation framework for custom socs,” IEEE Micro, vol. 40,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no. 4, pp. 10–21, 2020.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Questions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7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675" y="1302350"/>
            <a:ext cx="5296650" cy="31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Learning Achieved through the project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8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575200" y="1608300"/>
            <a:ext cx="76662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Learned more about Open-Source tools (Chipyard BOOM)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Applied multiple branch prediction schemes covered in class to real hardware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Utilized and expanded on previous work with Chipyard and BOOM Core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Compared the impacts of different predictors for power, area, and performance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Motivation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5"/>
          <p:cNvSpPr/>
          <p:nvPr/>
        </p:nvSpPr>
        <p:spPr>
          <a:xfrm>
            <a:off x="604450" y="1177900"/>
            <a:ext cx="65661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Explored 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performance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of many branch predictors in class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○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Extend this knowledge to have hardware cost context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○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Cost effectiveness of branch prediction schemes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●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With the decline of Moore’s Law and Dennard Scaling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 Light"/>
              <a:buChar char="○"/>
            </a:pP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Power and area become a limited 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commodity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to be </a:t>
            </a:r>
            <a:r>
              <a:rPr lang="en-US" sz="15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budgeted</a:t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6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Main Idea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6"/>
          <p:cNvSpPr/>
          <p:nvPr/>
        </p:nvSpPr>
        <p:spPr>
          <a:xfrm>
            <a:off x="584950" y="1627750"/>
            <a:ext cx="52872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Explore using Chipyard to generate an out-of-order core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Compare branch predictors in terms of power, area, and performance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lphaL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TAGE, Tournament, GShare - Provided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lphaL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Global, Local, Null - Custom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rabi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Explore running SPEC benchmarks on a Chipyard softcore on an FPGA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AutoNum type="alphaLcPeriod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Utilize Firemarshal for Linux distribution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29524" y="1216224"/>
            <a:ext cx="2113402" cy="281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7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Methodology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7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82350" y="1554700"/>
            <a:ext cx="5387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Use Chipyard to generate OOO cores with each branch predictor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Use the ZCU106 configuration provided by Jordan’s group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Use Vivado to synthesize, generate the bitstream, program the ZCU106, and measure power/area usage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Use SPEC benchmarks to provide </a:t>
            </a: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representative</a:t>
            </a: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example programs to measure performance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175" y="3006225"/>
            <a:ext cx="2885024" cy="1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Results - Power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75" y="1234525"/>
            <a:ext cx="5311052" cy="3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9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Results - Utilization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9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75" y="1234525"/>
            <a:ext cx="5311052" cy="3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0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Results - Timing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0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163" y="1234525"/>
            <a:ext cx="5311052" cy="3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1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Results - Execution Time, Speedup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1"/>
          <p:cNvSpPr/>
          <p:nvPr/>
        </p:nvSpPr>
        <p:spPr>
          <a:xfrm>
            <a:off x="604450" y="1177900"/>
            <a:ext cx="7701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775" y="1641225"/>
            <a:ext cx="4026201" cy="24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50" y="1608300"/>
            <a:ext cx="4123326" cy="25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685800" y="1123920"/>
            <a:ext cx="7619778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12600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2"/>
          <p:cNvSpPr/>
          <p:nvPr/>
        </p:nvSpPr>
        <p:spPr>
          <a:xfrm>
            <a:off x="604455" y="583200"/>
            <a:ext cx="7701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Analysis</a:t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200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8458200" y="4816440"/>
            <a:ext cx="378" cy="151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BBE0E3"/>
          </a:solidFill>
          <a:ln cap="flat" cmpd="sng" w="9525">
            <a:solidFill>
              <a:srgbClr val="F1BE48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9" name="Google Shape;149;p22"/>
          <p:cNvGrpSpPr/>
          <p:nvPr/>
        </p:nvGrpSpPr>
        <p:grpSpPr>
          <a:xfrm>
            <a:off x="4538350" y="1465678"/>
            <a:ext cx="4223575" cy="2431050"/>
            <a:chOff x="4384175" y="1474778"/>
            <a:chExt cx="4223575" cy="2431050"/>
          </a:xfrm>
        </p:grpSpPr>
        <p:pic>
          <p:nvPicPr>
            <p:cNvPr id="150" name="Google Shape;15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84175" y="1474778"/>
              <a:ext cx="3931650" cy="243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 txBox="1"/>
            <p:nvPr/>
          </p:nvSpPr>
          <p:spPr>
            <a:xfrm>
              <a:off x="5827300" y="224977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Local</a:t>
              </a:r>
              <a:endParaRPr sz="500"/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4909675" y="2205150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Global</a:t>
              </a:r>
              <a:endParaRPr sz="500"/>
            </a:p>
          </p:txBody>
        </p:sp>
        <p:sp>
          <p:nvSpPr>
            <p:cNvPr id="153" name="Google Shape;153;p22"/>
            <p:cNvSpPr txBox="1"/>
            <p:nvPr/>
          </p:nvSpPr>
          <p:spPr>
            <a:xfrm>
              <a:off x="5400225" y="320617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NULL</a:t>
              </a:r>
              <a:endParaRPr sz="500"/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6022850" y="194222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GShare</a:t>
              </a:r>
              <a:endParaRPr sz="500"/>
            </a:p>
          </p:txBody>
        </p:sp>
        <p:sp>
          <p:nvSpPr>
            <p:cNvPr id="155" name="Google Shape;155;p22"/>
            <p:cNvSpPr txBox="1"/>
            <p:nvPr/>
          </p:nvSpPr>
          <p:spPr>
            <a:xfrm>
              <a:off x="6229450" y="2167050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Tournament</a:t>
              </a:r>
              <a:endParaRPr sz="500"/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7964550" y="1979025"/>
              <a:ext cx="643200" cy="1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/>
                <a:t>TAGE</a:t>
              </a:r>
              <a:endParaRPr sz="500"/>
            </a:p>
          </p:txBody>
        </p:sp>
        <p:pic>
          <p:nvPicPr>
            <p:cNvPr id="157" name="Google Shape;15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8427" y="3412725"/>
              <a:ext cx="62625" cy="32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2"/>
          <p:cNvSpPr/>
          <p:nvPr/>
        </p:nvSpPr>
        <p:spPr>
          <a:xfrm>
            <a:off x="427925" y="1554700"/>
            <a:ext cx="3993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All predictors more performant than Null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Global consumes less power than Null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Tournament less performant than GShare despite more power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Light"/>
              <a:buChar char="●"/>
            </a:pPr>
            <a:r>
              <a:rPr lang="en-US" sz="12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TAGE consumes much more power relative</a:t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